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6"/>
  </p:notesMasterIdLst>
  <p:handoutMasterIdLst>
    <p:handoutMasterId r:id="rId37"/>
  </p:handoutMasterIdLst>
  <p:sldIdLst>
    <p:sldId id="256" r:id="rId2"/>
    <p:sldId id="373" r:id="rId3"/>
    <p:sldId id="411" r:id="rId4"/>
    <p:sldId id="412" r:id="rId5"/>
    <p:sldId id="351" r:id="rId6"/>
    <p:sldId id="413" r:id="rId7"/>
    <p:sldId id="410" r:id="rId8"/>
    <p:sldId id="415" r:id="rId9"/>
    <p:sldId id="417" r:id="rId10"/>
    <p:sldId id="418" r:id="rId11"/>
    <p:sldId id="416" r:id="rId12"/>
    <p:sldId id="392" r:id="rId13"/>
    <p:sldId id="393" r:id="rId14"/>
    <p:sldId id="394" r:id="rId15"/>
    <p:sldId id="397" r:id="rId16"/>
    <p:sldId id="398" r:id="rId17"/>
    <p:sldId id="399" r:id="rId18"/>
    <p:sldId id="400" r:id="rId19"/>
    <p:sldId id="395" r:id="rId20"/>
    <p:sldId id="401" r:id="rId21"/>
    <p:sldId id="402" r:id="rId22"/>
    <p:sldId id="403" r:id="rId23"/>
    <p:sldId id="404" r:id="rId24"/>
    <p:sldId id="405" r:id="rId25"/>
    <p:sldId id="406" r:id="rId26"/>
    <p:sldId id="407" r:id="rId27"/>
    <p:sldId id="408" r:id="rId28"/>
    <p:sldId id="396" r:id="rId29"/>
    <p:sldId id="414" r:id="rId30"/>
    <p:sldId id="381" r:id="rId31"/>
    <p:sldId id="409" r:id="rId32"/>
    <p:sldId id="378" r:id="rId33"/>
    <p:sldId id="379" r:id="rId34"/>
    <p:sldId id="380" r:id="rId35"/>
  </p:sldIdLst>
  <p:sldSz cx="9144000" cy="5143500" type="screen16x9"/>
  <p:notesSz cx="6858000" cy="9144000"/>
  <p:embeddedFontLst>
    <p:embeddedFont>
      <p:font typeface="Brush Script MT" panose="03060802040406070304" pitchFamily="66" charset="0"/>
      <p:italic r:id="rId38"/>
    </p:embeddedFont>
    <p:embeddedFont>
      <p:font typeface="Times" panose="02020603050405020304" pitchFamily="18" charset="0"/>
      <p:regular r:id="rId39"/>
      <p:bold r:id="rId40"/>
      <p:italic r:id="rId41"/>
      <p:boldItalic r:id="rId42"/>
    </p:embeddedFont>
    <p:embeddedFont>
      <p:font typeface="Adobe Devanagari" panose="02040503050201020203" pitchFamily="18" charset="0"/>
      <p:regular r:id="rId43"/>
      <p:bold r:id="rId44"/>
      <p:italic r:id="rId45"/>
      <p:boldItalic r:id="rId46"/>
    </p:embeddedFont>
    <p:embeddedFont>
      <p:font typeface="Bahnschrift Light Condensed" panose="020B0502040204020203" pitchFamily="34" charset="0"/>
      <p:regular r:id="rId47"/>
    </p:embeddedFont>
    <p:embeddedFont>
      <p:font typeface="Sniglet" panose="020B0604020202020204" charset="0"/>
      <p:regular r:id="rId48"/>
    </p:embeddedFont>
    <p:embeddedFont>
      <p:font typeface="Dosis" panose="020B060402020202020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1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715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8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7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59" r:id="rId3"/>
    <p:sldLayoutId id="2147483660" r:id="rId4"/>
    <p:sldLayoutId id="2147483661" r:id="rId5"/>
    <p:sldLayoutId id="214748366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Steganography Using S-Tools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155" y="-613"/>
            <a:ext cx="24694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72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9444081"/>
              </p:ext>
            </p:extLst>
          </p:nvPr>
        </p:nvGraphicFramePr>
        <p:xfrm>
          <a:off x="1402847" y="1379293"/>
          <a:ext cx="5943600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772"/>
                <a:gridCol w="4317828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Bit breakdown of a secret message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Original Pixel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Altered Pixel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1010 10 </a:t>
                      </a:r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1010 10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1001 11 </a:t>
                      </a:r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01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r>
                        <a:rPr lang="en-US" baseline="0" dirty="0" smtClean="0"/>
                        <a:t> 11 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1111 00 </a:t>
                      </a:r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00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1111 00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0011 11 </a:t>
                      </a:r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0011 11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86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Verify all the required files for the lab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2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76" y="884946"/>
            <a:ext cx="8282896" cy="19192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61" y="3316138"/>
            <a:ext cx="4276725" cy="97155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1052547" y="2422039"/>
            <a:ext cx="118411" cy="63810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088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lab goal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Hide (embed) the text </a:t>
            </a:r>
            <a:r>
              <a:rPr lang="en-US" dirty="0"/>
              <a:t>file </a:t>
            </a:r>
            <a:r>
              <a:rPr lang="en-US" dirty="0" smtClean="0"/>
              <a:t>                      (company -secret.txt</a:t>
            </a:r>
            <a:r>
              <a:rPr lang="en-US" dirty="0"/>
              <a:t>) </a:t>
            </a:r>
            <a:r>
              <a:rPr lang="en-US" dirty="0" smtClean="0"/>
              <a:t>in the image.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757" y="477915"/>
            <a:ext cx="1066800" cy="1409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757" y="2460329"/>
            <a:ext cx="1066800" cy="148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26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56" y="860610"/>
            <a:ext cx="3682199" cy="3674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311" y="860610"/>
            <a:ext cx="3602713" cy="363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30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53" y="800100"/>
            <a:ext cx="3597631" cy="3644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423" y="800101"/>
            <a:ext cx="3578526" cy="364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3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65" y="692523"/>
            <a:ext cx="3649385" cy="3724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92524"/>
            <a:ext cx="3704665" cy="37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51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834" y="578224"/>
            <a:ext cx="4081028" cy="4067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56" y="578223"/>
            <a:ext cx="4085461" cy="406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0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Extract the hidden file from an </a:t>
            </a:r>
            <a:r>
              <a:rPr lang="en-US" dirty="0"/>
              <a:t>i</a:t>
            </a:r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649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 Steganography in Graphics Files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38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13" y="645459"/>
            <a:ext cx="3703902" cy="3771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827" y="645459"/>
            <a:ext cx="3692741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14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50" y="779930"/>
            <a:ext cx="3429000" cy="3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511" y="779930"/>
            <a:ext cx="344368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61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81" y="645455"/>
            <a:ext cx="3899619" cy="38458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879" y="672348"/>
            <a:ext cx="3800200" cy="37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93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06" y="846665"/>
            <a:ext cx="8229600" cy="13853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84" y="2729114"/>
            <a:ext cx="3629532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95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Difference between two image files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7413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753" y="275665"/>
            <a:ext cx="2631737" cy="459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19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63" y="337779"/>
            <a:ext cx="6179613" cy="11202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62" y="1675281"/>
            <a:ext cx="6179613" cy="290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74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79" y="828431"/>
            <a:ext cx="6744641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72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073" y="468826"/>
            <a:ext cx="5070740" cy="402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95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>
            <a:extLst>
              <a:ext uri="{FF2B5EF4-FFF2-40B4-BE49-F238E27FC236}">
                <a16:creationId xmlns="" xmlns:a16="http://schemas.microsoft.com/office/drawing/2014/main" id="{DD5098ED-7DEE-1742-9E97-44DFC1789C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Summary</a:t>
            </a:r>
            <a:endParaRPr lang="en-US" altLang="en-US" dirty="0"/>
          </a:p>
        </p:txBody>
      </p:sp>
      <p:sp>
        <p:nvSpPr>
          <p:cNvPr id="61442" name="Rectangle 3">
            <a:extLst>
              <a:ext uri="{FF2B5EF4-FFF2-40B4-BE49-F238E27FC236}">
                <a16:creationId xmlns="" xmlns:a16="http://schemas.microsoft.com/office/drawing/2014/main" id="{DD7A27CF-DBE4-A449-8C4F-3E6E700457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63729" y="1159322"/>
            <a:ext cx="5738394" cy="3610800"/>
          </a:xfrm>
        </p:spPr>
        <p:txBody>
          <a:bodyPr/>
          <a:lstStyle/>
          <a:p>
            <a:pPr eaLnBrk="1" hangingPunct="1"/>
            <a:r>
              <a:rPr lang="en-US" altLang="en-US" dirty="0"/>
              <a:t>Use steg tools to detect, decode, and record hidden data</a:t>
            </a:r>
          </a:p>
          <a:p>
            <a:pPr eaLnBrk="1" hangingPunct="1"/>
            <a:r>
              <a:rPr lang="en-US" altLang="en-US" dirty="0"/>
              <a:t>Detect variations of the graphic image</a:t>
            </a:r>
          </a:p>
          <a:p>
            <a:pPr lvl="1" eaLnBrk="1" hangingPunct="1"/>
            <a:r>
              <a:rPr lang="en-US" altLang="en-US" dirty="0"/>
              <a:t>When done correctly you cannot detect hidden data in most cases</a:t>
            </a:r>
          </a:p>
          <a:p>
            <a:pPr eaLnBrk="1" hangingPunct="1"/>
            <a:r>
              <a:rPr lang="en-US" altLang="en-US" dirty="0"/>
              <a:t>Check to see whether the file size, image quality, or file extensions have changed</a:t>
            </a:r>
          </a:p>
        </p:txBody>
      </p:sp>
      <p:sp>
        <p:nvSpPr>
          <p:cNvPr id="61445" name="Slide Number Placeholder 4">
            <a:extLst>
              <a:ext uri="{FF2B5EF4-FFF2-40B4-BE49-F238E27FC236}">
                <a16:creationId xmlns="" xmlns:a16="http://schemas.microsoft.com/office/drawing/2014/main" id="{DD0D4CF7-2C13-244E-ADE6-B6D19468D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557213" indent="-214313" eaLnBrk="0" hangingPunct="0"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857250" indent="-171450" eaLnBrk="0" hangingPunct="0"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200150" indent="-171450" eaLnBrk="0" hangingPunct="0"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1543050" indent="-171450" eaLnBrk="0" hangingPunct="0"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C87E79E-3C05-CE45-9710-DD2E7AE98B31}" type="slidenum">
              <a:rPr lang="en-US" altLang="en-US"/>
              <a:pPr eaLnBrk="1" hangingPunct="1"/>
              <a:t>29</a:t>
            </a:fld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209" y="161284"/>
            <a:ext cx="2396729" cy="22364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209" y="2490729"/>
            <a:ext cx="2078831" cy="22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06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Steganography definition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Steganography hides information inside </a:t>
            </a:r>
            <a:r>
              <a:rPr lang="en-US" dirty="0" smtClean="0"/>
              <a:t>another file</a:t>
            </a:r>
            <a:endParaRPr lang="en-US" dirty="0"/>
          </a:p>
          <a:p>
            <a:pPr lvl="1"/>
            <a:r>
              <a:rPr lang="en-US" dirty="0" smtClean="0"/>
              <a:t>Insertion </a:t>
            </a:r>
          </a:p>
          <a:p>
            <a:pPr lvl="1"/>
            <a:r>
              <a:rPr lang="en-US" dirty="0" smtClean="0"/>
              <a:t>substitution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439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http://paulbourke.net/dataformats/bitmaps/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26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3834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53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6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64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99" y="1223632"/>
            <a:ext cx="6575194" cy="303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64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250512"/>
            <a:ext cx="6681575" cy="625353"/>
          </a:xfrm>
        </p:spPr>
        <p:txBody>
          <a:bodyPr/>
          <a:lstStyle/>
          <a:p>
            <a:r>
              <a:rPr lang="en-US" sz="2000" dirty="0"/>
              <a:t>Replaces bits of the host file with other bits of data</a:t>
            </a:r>
          </a:p>
          <a:p>
            <a:pPr marL="558800" lvl="1" indent="0">
              <a:buNone/>
            </a:pP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9" y="2017789"/>
            <a:ext cx="1443369" cy="2395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88" y="2017789"/>
            <a:ext cx="1474902" cy="24473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4969" y="4480497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Original image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8338" y="4480497"/>
            <a:ext cx="2015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Image with a secret file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625" y="2078606"/>
            <a:ext cx="5189794" cy="22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1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681575" cy="3610800"/>
          </a:xfrm>
        </p:spPr>
        <p:txBody>
          <a:bodyPr/>
          <a:lstStyle/>
          <a:p>
            <a:r>
              <a:rPr lang="en-US" sz="2800" dirty="0" smtClean="0"/>
              <a:t>Often use BMP(bitmaps) image</a:t>
            </a:r>
          </a:p>
          <a:p>
            <a:r>
              <a:rPr lang="en-US" sz="2800" dirty="0" smtClean="0"/>
              <a:t>Replaces </a:t>
            </a:r>
            <a:r>
              <a:rPr lang="en-US" sz="2800" dirty="0"/>
              <a:t>bits of the host file with other bits of data</a:t>
            </a:r>
          </a:p>
          <a:p>
            <a:r>
              <a:rPr lang="en-US" sz="2800" dirty="0"/>
              <a:t>Usually change the last two LSBs (least significant bit)</a:t>
            </a:r>
          </a:p>
          <a:p>
            <a:pPr marL="558800" lvl="1" indent="0">
              <a:buNone/>
            </a:pP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545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Substitution details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9708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Bitmaps</a:t>
            </a:r>
          </a:p>
        </p:txBody>
      </p:sp>
      <p:pic>
        <p:nvPicPr>
          <p:cNvPr id="1026" name="Picture 2" descr="http://paulbourke.net/dataformats/bitmaps/definitionfi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5" y="1398987"/>
            <a:ext cx="4034877" cy="273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aulbourke.net/dataformats/bitmaps/colourdepthfig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162" y="2352023"/>
            <a:ext cx="3076575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546" y="131568"/>
            <a:ext cx="1290932" cy="175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88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 descr="Image result for 24 bit rgb h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78" y="183871"/>
            <a:ext cx="2896838" cy="466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paulbourke.net/dataformats/bitmaps/colourdepthfig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83" y="1980422"/>
            <a:ext cx="3076575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73933" y="990345"/>
            <a:ext cx="1051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anose="02020603050405020304" pitchFamily="18" charset="0"/>
              </a:rPr>
              <a:t>24 bit RGB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004438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1250</TotalTime>
  <Words>222</Words>
  <Application>Microsoft Office PowerPoint</Application>
  <PresentationFormat>On-screen Show (16:9)</PresentationFormat>
  <Paragraphs>67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Brush Script MT</vt:lpstr>
      <vt:lpstr>Times</vt:lpstr>
      <vt:lpstr>Times New Roman</vt:lpstr>
      <vt:lpstr>Adobe Devanagari</vt:lpstr>
      <vt:lpstr>Bahnschrift Light Condensed</vt:lpstr>
      <vt:lpstr>Sniglet</vt:lpstr>
      <vt:lpstr>Arial</vt:lpstr>
      <vt:lpstr>Dosis</vt:lpstr>
      <vt:lpstr>Friar template</vt:lpstr>
      <vt:lpstr>Steganography Using S-Tools</vt:lpstr>
      <vt:lpstr>Understanding Steganography in Graphics Files </vt:lpstr>
      <vt:lpstr>Steganography definition</vt:lpstr>
      <vt:lpstr>Insertion </vt:lpstr>
      <vt:lpstr>Substitution</vt:lpstr>
      <vt:lpstr>Substitution</vt:lpstr>
      <vt:lpstr>Substitution details</vt:lpstr>
      <vt:lpstr>Bitmaps</vt:lpstr>
      <vt:lpstr>PowerPoint Presentation</vt:lpstr>
      <vt:lpstr>PowerPoint Presentation</vt:lpstr>
      <vt:lpstr>PowerPoint Presentation</vt:lpstr>
      <vt:lpstr>Verify all the required files for the lab</vt:lpstr>
      <vt:lpstr>PowerPoint Presentation</vt:lpstr>
      <vt:lpstr>The lab goal</vt:lpstr>
      <vt:lpstr>PowerPoint Presentation</vt:lpstr>
      <vt:lpstr>PowerPoint Presentation</vt:lpstr>
      <vt:lpstr>PowerPoint Presentation</vt:lpstr>
      <vt:lpstr>PowerPoint Presentation</vt:lpstr>
      <vt:lpstr>Extract the hidden file from an image</vt:lpstr>
      <vt:lpstr>PowerPoint Presentation</vt:lpstr>
      <vt:lpstr>PowerPoint Presentation</vt:lpstr>
      <vt:lpstr>PowerPoint Presentation</vt:lpstr>
      <vt:lpstr>PowerPoint Presentation</vt:lpstr>
      <vt:lpstr>Difference between two image files</vt:lpstr>
      <vt:lpstr>PowerPoint Presentation</vt:lpstr>
      <vt:lpstr>PowerPoint Presentation</vt:lpstr>
      <vt:lpstr>PowerPoint Presentation</vt:lpstr>
      <vt:lpstr>PowerPoint Presentation</vt:lpstr>
      <vt:lpstr>Summary</vt:lpstr>
      <vt:lpstr>Reference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184</cp:revision>
  <dcterms:modified xsi:type="dcterms:W3CDTF">2019-04-09T14:48:12Z</dcterms:modified>
</cp:coreProperties>
</file>